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D5240AB-8DC6-472C-8AE8-C2F7100F3A7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5240AB-8DC6-472C-8AE8-C2F7100F3A7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5240AB-8DC6-472C-8AE8-C2F7100F3A7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99C6A63-01DD-4CE7-9FA2-659A780C7B80}"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D5240AB-8DC6-472C-8AE8-C2F7100F3A7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9C6A63-01DD-4CE7-9FA2-659A780C7B80}" type="datetimeFigureOut">
              <a:rPr lang="fr-FR" smtClean="0"/>
              <a:pPr/>
              <a:t>01/05/2020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5240AB-8DC6-472C-8AE8-C2F7100F3A7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animalworld.net/pages/manictionnaire/biome.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aquaportail.com/definition-359-mangrove.html" TargetMode="External"/><Relationship Id="rId2" Type="http://schemas.openxmlformats.org/officeDocument/2006/relationships/hyperlink" Target="https://www.aquaportail.com/definition-2631-lagon.html" TargetMode="External"/><Relationship Id="rId1" Type="http://schemas.openxmlformats.org/officeDocument/2006/relationships/slideLayout" Target="../slideLayouts/slideLayout7.xml"/><Relationship Id="rId4" Type="http://schemas.openxmlformats.org/officeDocument/2006/relationships/hyperlink" Target="https://www.aquaportail.com/definition-2335-dulcicol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C:\Documents and Settings\Administrateur\Bureau\11137167_588952731207658_7773372494578170345_n.jpg"/>
          <p:cNvPicPr>
            <a:picLocks noChangeAspect="1" noChangeArrowheads="1"/>
          </p:cNvPicPr>
          <p:nvPr/>
        </p:nvPicPr>
        <p:blipFill>
          <a:blip r:embed="rId2"/>
          <a:srcRect/>
          <a:stretch>
            <a:fillRect/>
          </a:stretch>
        </p:blipFill>
        <p:spPr bwMode="auto">
          <a:xfrm>
            <a:off x="214282" y="249226"/>
            <a:ext cx="1857387" cy="1893890"/>
          </a:xfrm>
          <a:prstGeom prst="rect">
            <a:avLst/>
          </a:prstGeom>
          <a:noFill/>
          <a:ln w="9525">
            <a:noFill/>
            <a:miter lim="800000"/>
            <a:headEnd/>
            <a:tailEnd/>
          </a:ln>
        </p:spPr>
      </p:pic>
      <p:sp>
        <p:nvSpPr>
          <p:cNvPr id="5" name="Rectangle 4"/>
          <p:cNvSpPr/>
          <p:nvPr/>
        </p:nvSpPr>
        <p:spPr>
          <a:xfrm>
            <a:off x="2428165" y="714356"/>
            <a:ext cx="4572727" cy="369332"/>
          </a:xfrm>
          <a:prstGeom prst="rect">
            <a:avLst/>
          </a:prstGeom>
        </p:spPr>
        <p:txBody>
          <a:bodyPr wrap="none">
            <a:spAutoFit/>
          </a:bodyPr>
          <a:lstStyle/>
          <a:p>
            <a:r>
              <a:rPr lang="fr-FR" b="1" dirty="0" smtClean="0">
                <a:latin typeface="Times New Roman" pitchFamily="18" charset="0"/>
                <a:cs typeface="Times New Roman" pitchFamily="18" charset="0"/>
              </a:rPr>
              <a:t>Université des Frères </a:t>
            </a:r>
            <a:r>
              <a:rPr lang="fr-FR" b="1" dirty="0" err="1" smtClean="0">
                <a:latin typeface="Times New Roman" pitchFamily="18" charset="0"/>
                <a:cs typeface="Times New Roman" pitchFamily="18" charset="0"/>
              </a:rPr>
              <a:t>Mentouri</a:t>
            </a:r>
            <a:r>
              <a:rPr lang="fr-FR" b="1" dirty="0" smtClean="0">
                <a:latin typeface="Times New Roman" pitchFamily="18" charset="0"/>
                <a:cs typeface="Times New Roman" pitchFamily="18" charset="0"/>
              </a:rPr>
              <a:t> Constantine </a:t>
            </a:r>
            <a:endParaRPr lang="fr-FR" b="1" dirty="0">
              <a:latin typeface="Times New Roman" pitchFamily="18" charset="0"/>
              <a:cs typeface="Times New Roman" pitchFamily="18" charset="0"/>
            </a:endParaRPr>
          </a:p>
        </p:txBody>
      </p:sp>
      <p:sp>
        <p:nvSpPr>
          <p:cNvPr id="6" name="Rectangle 5"/>
          <p:cNvSpPr/>
          <p:nvPr/>
        </p:nvSpPr>
        <p:spPr>
          <a:xfrm>
            <a:off x="2279193" y="1571612"/>
            <a:ext cx="4585614" cy="369332"/>
          </a:xfrm>
          <a:prstGeom prst="rect">
            <a:avLst/>
          </a:prstGeom>
        </p:spPr>
        <p:txBody>
          <a:bodyPr wrap="none">
            <a:spAutoFit/>
          </a:bodyPr>
          <a:lstStyle/>
          <a:p>
            <a:r>
              <a:rPr lang="fr-FR" b="1" dirty="0" smtClean="0">
                <a:latin typeface="Times New Roman" pitchFamily="18" charset="0"/>
                <a:cs typeface="Times New Roman" pitchFamily="18" charset="0"/>
              </a:rPr>
              <a:t>Faculté des Sciences de la Nature et de la Vie</a:t>
            </a:r>
            <a:endParaRPr lang="fr-FR" b="1" dirty="0">
              <a:latin typeface="Times New Roman" pitchFamily="18" charset="0"/>
              <a:cs typeface="Times New Roman" pitchFamily="18" charset="0"/>
            </a:endParaRPr>
          </a:p>
        </p:txBody>
      </p:sp>
      <p:sp>
        <p:nvSpPr>
          <p:cNvPr id="7" name="Rectangle 6"/>
          <p:cNvSpPr/>
          <p:nvPr/>
        </p:nvSpPr>
        <p:spPr>
          <a:xfrm>
            <a:off x="2286000" y="2428868"/>
            <a:ext cx="5500710" cy="369332"/>
          </a:xfrm>
          <a:prstGeom prst="rect">
            <a:avLst/>
          </a:prstGeom>
        </p:spPr>
        <p:txBody>
          <a:bodyPr wrap="square">
            <a:spAutoFit/>
          </a:bodyPr>
          <a:lstStyle/>
          <a:p>
            <a:r>
              <a:rPr lang="fr-FR" b="1" dirty="0" smtClean="0">
                <a:latin typeface="Times New Roman" pitchFamily="18" charset="0"/>
                <a:cs typeface="Times New Roman" pitchFamily="18" charset="0"/>
              </a:rPr>
              <a:t>Département du tronc commun ; 1 ère  année LMD</a:t>
            </a:r>
            <a:endParaRPr lang="fr-FR" b="1" dirty="0">
              <a:latin typeface="Times New Roman" pitchFamily="18" charset="0"/>
              <a:cs typeface="Times New Roman" pitchFamily="18" charset="0"/>
            </a:endParaRPr>
          </a:p>
        </p:txBody>
      </p:sp>
      <p:sp>
        <p:nvSpPr>
          <p:cNvPr id="8" name="Rectangle 7"/>
          <p:cNvSpPr/>
          <p:nvPr/>
        </p:nvSpPr>
        <p:spPr>
          <a:xfrm>
            <a:off x="1357290" y="3105835"/>
            <a:ext cx="6357982" cy="369332"/>
          </a:xfrm>
          <a:prstGeom prst="rect">
            <a:avLst/>
          </a:prstGeom>
        </p:spPr>
        <p:txBody>
          <a:bodyPr wrap="square">
            <a:spAutoFit/>
          </a:bodyPr>
          <a:lstStyle/>
          <a:p>
            <a:r>
              <a:rPr lang="fr-FR" b="1" dirty="0" smtClean="0">
                <a:latin typeface="Times New Roman" pitchFamily="18" charset="0"/>
                <a:cs typeface="Times New Roman" pitchFamily="18" charset="0"/>
              </a:rPr>
              <a:t>Module : Sciences de la vie et impacts socio-économiques </a:t>
            </a:r>
            <a:endParaRPr lang="fr-FR" b="1" dirty="0">
              <a:latin typeface="Times New Roman" pitchFamily="18" charset="0"/>
              <a:cs typeface="Times New Roman" pitchFamily="18" charset="0"/>
            </a:endParaRPr>
          </a:p>
        </p:txBody>
      </p:sp>
      <p:sp>
        <p:nvSpPr>
          <p:cNvPr id="9" name="Rectangle 8"/>
          <p:cNvSpPr/>
          <p:nvPr/>
        </p:nvSpPr>
        <p:spPr>
          <a:xfrm>
            <a:off x="1428728" y="4157497"/>
            <a:ext cx="6357982" cy="923330"/>
          </a:xfrm>
          <a:prstGeom prst="rect">
            <a:avLst/>
          </a:prstGeom>
        </p:spPr>
        <p:txBody>
          <a:bodyPr wrap="square">
            <a:spAutoFit/>
          </a:bodyPr>
          <a:lstStyle/>
          <a:p>
            <a:r>
              <a:rPr lang="fr-FR" b="1" dirty="0" smtClean="0">
                <a:latin typeface="Times New Roman" pitchFamily="18" charset="0"/>
                <a:cs typeface="Times New Roman" pitchFamily="18" charset="0"/>
              </a:rPr>
              <a:t>                                         Chapitre </a:t>
            </a:r>
            <a:r>
              <a:rPr lang="fr-FR" b="1" dirty="0">
                <a:latin typeface="Times New Roman" pitchFamily="18" charset="0"/>
                <a:cs typeface="Times New Roman" pitchFamily="18" charset="0"/>
              </a:rPr>
              <a:t>6</a:t>
            </a:r>
            <a:r>
              <a:rPr lang="fr-FR" b="1" dirty="0" smtClean="0">
                <a:latin typeface="Times New Roman" pitchFamily="18" charset="0"/>
                <a:cs typeface="Times New Roman" pitchFamily="18" charset="0"/>
              </a:rPr>
              <a:t> : </a:t>
            </a:r>
          </a:p>
          <a:p>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                   Ecosystèmes </a:t>
            </a:r>
            <a:r>
              <a:rPr lang="fr-FR" b="1" dirty="0">
                <a:latin typeface="Times New Roman" pitchFamily="18" charset="0"/>
                <a:cs typeface="Times New Roman" pitchFamily="18" charset="0"/>
              </a:rPr>
              <a:t>terrestres et </a:t>
            </a:r>
            <a:r>
              <a:rPr lang="fr-FR" b="1" dirty="0" smtClean="0">
                <a:latin typeface="Times New Roman" pitchFamily="18" charset="0"/>
                <a:cs typeface="Times New Roman" pitchFamily="18" charset="0"/>
              </a:rPr>
              <a:t>marins deuxième partie </a:t>
            </a:r>
            <a:r>
              <a:rPr lang="fr-FR" b="1"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71536"/>
            <a:ext cx="628651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66700" algn="l"/>
              </a:tabLst>
            </a:pP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Les écosystèmes terrestres et marins:</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 name="Rectangle 2"/>
          <p:cNvSpPr/>
          <p:nvPr/>
        </p:nvSpPr>
        <p:spPr>
          <a:xfrm>
            <a:off x="214282" y="1643050"/>
            <a:ext cx="3393942" cy="461665"/>
          </a:xfrm>
          <a:prstGeom prst="rect">
            <a:avLst/>
          </a:prstGeom>
        </p:spPr>
        <p:txBody>
          <a:bodyPr wrap="none">
            <a:spAutoFit/>
          </a:bodyPr>
          <a:lstStyle/>
          <a:p>
            <a:r>
              <a:rPr lang="fr-FR" sz="2400" b="1" dirty="0" smtClean="0">
                <a:latin typeface="Times New Roman" pitchFamily="18" charset="0"/>
                <a:cs typeface="Times New Roman" pitchFamily="18" charset="0"/>
              </a:rPr>
              <a:t>Un écosystème terrestre </a:t>
            </a:r>
            <a:endParaRPr lang="fr-FR" sz="2400" b="1" dirty="0">
              <a:latin typeface="Times New Roman" pitchFamily="18" charset="0"/>
              <a:cs typeface="Times New Roman" pitchFamily="18" charset="0"/>
            </a:endParaRPr>
          </a:p>
        </p:txBody>
      </p:sp>
      <p:sp>
        <p:nvSpPr>
          <p:cNvPr id="4" name="Rectangle 3"/>
          <p:cNvSpPr/>
          <p:nvPr/>
        </p:nvSpPr>
        <p:spPr>
          <a:xfrm>
            <a:off x="285720" y="2214554"/>
            <a:ext cx="8643998" cy="400110"/>
          </a:xfrm>
          <a:prstGeom prst="rect">
            <a:avLst/>
          </a:prstGeom>
        </p:spPr>
        <p:txBody>
          <a:bodyPr wrap="square">
            <a:spAutoFit/>
          </a:bodyPr>
          <a:lstStyle/>
          <a:p>
            <a:r>
              <a:rPr lang="fr-FR" sz="2000" dirty="0" smtClean="0"/>
              <a:t>Ce sont des systèmes biologiques où les êtres vivants ont pour support </a:t>
            </a:r>
            <a:r>
              <a:rPr lang="fr-FR" sz="2000" dirty="0" smtClean="0"/>
              <a:t>la </a:t>
            </a:r>
            <a:r>
              <a:rPr lang="fr-FR" sz="2000" dirty="0" smtClean="0"/>
              <a:t>terre</a:t>
            </a:r>
            <a:endParaRPr lang="fr-FR" sz="2000" dirty="0"/>
          </a:p>
        </p:txBody>
      </p:sp>
      <p:sp>
        <p:nvSpPr>
          <p:cNvPr id="5" name="Rectangle 4"/>
          <p:cNvSpPr/>
          <p:nvPr/>
        </p:nvSpPr>
        <p:spPr>
          <a:xfrm>
            <a:off x="357158" y="2786058"/>
            <a:ext cx="8501122" cy="400110"/>
          </a:xfrm>
          <a:prstGeom prst="rect">
            <a:avLst/>
          </a:prstGeom>
        </p:spPr>
        <p:txBody>
          <a:bodyPr wrap="square">
            <a:spAutoFit/>
          </a:bodyPr>
          <a:lstStyle/>
          <a:p>
            <a:r>
              <a:rPr lang="fr-FR" sz="2000" dirty="0" smtClean="0"/>
              <a:t>Selon le climat du </a:t>
            </a:r>
            <a:r>
              <a:rPr lang="fr-FR" sz="2000" b="1" u="sng" dirty="0" smtClean="0"/>
              <a:t>biome</a:t>
            </a:r>
            <a:r>
              <a:rPr lang="fr-FR" sz="2000" dirty="0" smtClean="0">
                <a:hlinkClick r:id="rId2"/>
              </a:rPr>
              <a:t>, </a:t>
            </a:r>
            <a:r>
              <a:rPr lang="fr-FR" sz="2000" dirty="0" smtClean="0"/>
              <a:t>plus d’un écosystème terrestre peut se présenter. </a:t>
            </a:r>
            <a:endParaRPr lang="fr-FR" sz="2000" dirty="0"/>
          </a:p>
        </p:txBody>
      </p:sp>
      <p:sp>
        <p:nvSpPr>
          <p:cNvPr id="6" name="Rectangle 5"/>
          <p:cNvSpPr/>
          <p:nvPr/>
        </p:nvSpPr>
        <p:spPr>
          <a:xfrm>
            <a:off x="142844" y="3826567"/>
            <a:ext cx="8643998" cy="2031325"/>
          </a:xfrm>
          <a:prstGeom prst="rect">
            <a:avLst/>
          </a:prstGeom>
        </p:spPr>
        <p:txBody>
          <a:bodyPr wrap="square">
            <a:spAutoFit/>
          </a:bodyPr>
          <a:lstStyle/>
          <a:p>
            <a:r>
              <a:rPr lang="fr-FR" dirty="0" smtClean="0"/>
              <a:t>Les </a:t>
            </a:r>
            <a:r>
              <a:rPr lang="fr-FR" b="1" dirty="0" smtClean="0"/>
              <a:t>toundras</a:t>
            </a:r>
            <a:r>
              <a:rPr lang="fr-FR" dirty="0" smtClean="0"/>
              <a:t> ont moins de vie végétale en raison des températures plus basses</a:t>
            </a:r>
            <a:r>
              <a:rPr lang="fr-FR" dirty="0" smtClean="0"/>
              <a:t>,</a:t>
            </a:r>
          </a:p>
          <a:p>
            <a:endParaRPr lang="fr-FR" dirty="0" smtClean="0"/>
          </a:p>
          <a:p>
            <a:r>
              <a:rPr lang="fr-FR" dirty="0" smtClean="0"/>
              <a:t>Les </a:t>
            </a:r>
            <a:r>
              <a:rPr lang="fr-FR" b="1" dirty="0" smtClean="0"/>
              <a:t>déserts</a:t>
            </a:r>
            <a:r>
              <a:rPr lang="fr-FR" dirty="0" smtClean="0"/>
              <a:t> produisent moins de plantes en raison des températures plus élevées. </a:t>
            </a:r>
            <a:endParaRPr lang="fr-FR" dirty="0" smtClean="0"/>
          </a:p>
          <a:p>
            <a:endParaRPr lang="fr-FR" dirty="0" smtClean="0"/>
          </a:p>
          <a:p>
            <a:r>
              <a:rPr lang="fr-FR" b="1" dirty="0" smtClean="0"/>
              <a:t>Une forêt</a:t>
            </a:r>
            <a:r>
              <a:rPr lang="fr-FR" dirty="0" smtClean="0"/>
              <a:t> ou une prairie peut avoir une extrême variété de vie végétale car les biomes </a:t>
            </a:r>
            <a:r>
              <a:rPr lang="fr-FR" dirty="0" smtClean="0">
                <a:hlinkClick r:id="rId2"/>
              </a:rPr>
              <a:t> </a:t>
            </a:r>
            <a:r>
              <a:rPr lang="fr-FR" dirty="0" smtClean="0"/>
              <a:t>peuvent croitre différemment selon la quantité de lumière et d'humidité que l'on y retrouve</a:t>
            </a:r>
            <a:endParaRPr lang="fr-FR" dirty="0"/>
          </a:p>
        </p:txBody>
      </p:sp>
      <p:sp>
        <p:nvSpPr>
          <p:cNvPr id="2" name="Rectangle 1"/>
          <p:cNvSpPr>
            <a:spLocks noChangeArrowheads="1"/>
          </p:cNvSpPr>
          <p:nvPr/>
        </p:nvSpPr>
        <p:spPr bwMode="auto">
          <a:xfrm>
            <a:off x="0" y="3186114"/>
            <a:ext cx="428624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Par exemple</a:t>
            </a:r>
            <a:r>
              <a:rPr kumimoji="0" lang="fr-FR"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71546"/>
            <a:ext cx="2826479" cy="400110"/>
          </a:xfrm>
          <a:prstGeom prst="rect">
            <a:avLst/>
          </a:prstGeom>
        </p:spPr>
        <p:txBody>
          <a:bodyPr wrap="none">
            <a:spAutoFit/>
          </a:bodyPr>
          <a:lstStyle/>
          <a:p>
            <a:r>
              <a:rPr lang="fr-FR" sz="2000" b="1" dirty="0" smtClean="0"/>
              <a:t>Un écosystème marin </a:t>
            </a:r>
            <a:endParaRPr lang="fr-FR" sz="2000" b="1" dirty="0"/>
          </a:p>
        </p:txBody>
      </p:sp>
      <p:sp>
        <p:nvSpPr>
          <p:cNvPr id="3" name="Rectangle 2"/>
          <p:cNvSpPr/>
          <p:nvPr/>
        </p:nvSpPr>
        <p:spPr>
          <a:xfrm>
            <a:off x="71406" y="1571612"/>
            <a:ext cx="8786874" cy="646331"/>
          </a:xfrm>
          <a:prstGeom prst="rect">
            <a:avLst/>
          </a:prstGeom>
        </p:spPr>
        <p:txBody>
          <a:bodyPr wrap="square">
            <a:spAutoFit/>
          </a:bodyPr>
          <a:lstStyle/>
          <a:p>
            <a:r>
              <a:rPr lang="fr-FR" dirty="0" smtClean="0"/>
              <a:t>C’est un </a:t>
            </a:r>
            <a:r>
              <a:rPr lang="fr-FR" dirty="0" smtClean="0"/>
              <a:t>écosystème ayant trait à l'eau. Un écosystème </a:t>
            </a:r>
            <a:r>
              <a:rPr lang="fr-FR" dirty="0" smtClean="0"/>
              <a:t>aquatique marin </a:t>
            </a:r>
            <a:r>
              <a:rPr lang="fr-FR" dirty="0" smtClean="0"/>
              <a:t>peut être constitué par </a:t>
            </a:r>
            <a:r>
              <a:rPr lang="fr-FR" dirty="0" smtClean="0"/>
              <a:t>des</a:t>
            </a:r>
            <a:r>
              <a:rPr lang="fr-FR" b="1" dirty="0" smtClean="0"/>
              <a:t> lagons</a:t>
            </a:r>
            <a:r>
              <a:rPr lang="fr-FR" dirty="0" smtClean="0">
                <a:hlinkClick r:id="rId2"/>
              </a:rPr>
              <a:t>, </a:t>
            </a:r>
            <a:r>
              <a:rPr lang="fr-FR" b="1" dirty="0" smtClean="0"/>
              <a:t>les mangroves</a:t>
            </a:r>
            <a:r>
              <a:rPr lang="fr-FR" dirty="0" smtClean="0">
                <a:hlinkClick r:id="rId3"/>
              </a:rPr>
              <a:t>, </a:t>
            </a:r>
            <a:r>
              <a:rPr lang="fr-FR" dirty="0" smtClean="0"/>
              <a:t>des </a:t>
            </a:r>
            <a:r>
              <a:rPr lang="fr-FR" b="1" dirty="0" smtClean="0"/>
              <a:t>zones lagunaires </a:t>
            </a:r>
            <a:r>
              <a:rPr lang="fr-FR" dirty="0" smtClean="0"/>
              <a:t>(eaux saumâtres), etc. </a:t>
            </a:r>
            <a:endParaRPr lang="fr-FR" dirty="0"/>
          </a:p>
        </p:txBody>
      </p:sp>
      <p:sp>
        <p:nvSpPr>
          <p:cNvPr id="4" name="Rectangle 3"/>
          <p:cNvSpPr/>
          <p:nvPr/>
        </p:nvSpPr>
        <p:spPr>
          <a:xfrm>
            <a:off x="0" y="2285992"/>
            <a:ext cx="8858280" cy="677108"/>
          </a:xfrm>
          <a:prstGeom prst="rect">
            <a:avLst/>
          </a:prstGeom>
        </p:spPr>
        <p:txBody>
          <a:bodyPr wrap="square">
            <a:spAutoFit/>
          </a:bodyPr>
          <a:lstStyle/>
          <a:p>
            <a:r>
              <a:rPr lang="fr-FR" sz="2000" b="1" dirty="0" smtClean="0">
                <a:solidFill>
                  <a:srgbClr val="FF0000"/>
                </a:solidFill>
              </a:rPr>
              <a:t>RQ /</a:t>
            </a:r>
            <a:r>
              <a:rPr lang="fr-FR" sz="2000" dirty="0" smtClean="0">
                <a:solidFill>
                  <a:srgbClr val="FF0000"/>
                </a:solidFill>
              </a:rPr>
              <a:t> </a:t>
            </a:r>
            <a:r>
              <a:rPr lang="fr-FR" dirty="0" smtClean="0"/>
              <a:t>En milieu dulcicole</a:t>
            </a:r>
            <a:r>
              <a:rPr lang="fr-FR" dirty="0" smtClean="0">
                <a:hlinkClick r:id="rId4"/>
              </a:rPr>
              <a:t>, </a:t>
            </a:r>
            <a:r>
              <a:rPr lang="fr-FR" dirty="0" smtClean="0"/>
              <a:t>l'écosystème aquatique est le résultat d'un équilibre entre un milieu naturel et un ensemble d'espèces animales et végétales qui y vivent.</a:t>
            </a:r>
            <a:endParaRPr lang="fr-FR" dirty="0"/>
          </a:p>
        </p:txBody>
      </p:sp>
      <p:sp>
        <p:nvSpPr>
          <p:cNvPr id="5" name="Rectangle 4"/>
          <p:cNvSpPr/>
          <p:nvPr/>
        </p:nvSpPr>
        <p:spPr>
          <a:xfrm>
            <a:off x="71406" y="3071810"/>
            <a:ext cx="4609916" cy="400110"/>
          </a:xfrm>
          <a:prstGeom prst="rect">
            <a:avLst/>
          </a:prstGeom>
        </p:spPr>
        <p:txBody>
          <a:bodyPr wrap="none">
            <a:spAutoFit/>
          </a:bodyPr>
          <a:lstStyle/>
          <a:p>
            <a:r>
              <a:rPr lang="fr-FR" sz="2000" b="1" dirty="0" smtClean="0"/>
              <a:t>Les interactions dans un écosystème </a:t>
            </a:r>
            <a:endParaRPr lang="fr-FR" sz="2000" b="1" dirty="0"/>
          </a:p>
        </p:txBody>
      </p:sp>
      <p:sp>
        <p:nvSpPr>
          <p:cNvPr id="6" name="Rectangle 5"/>
          <p:cNvSpPr/>
          <p:nvPr/>
        </p:nvSpPr>
        <p:spPr>
          <a:xfrm>
            <a:off x="-32" y="3571876"/>
            <a:ext cx="8715436" cy="646331"/>
          </a:xfrm>
          <a:prstGeom prst="rect">
            <a:avLst/>
          </a:prstGeom>
        </p:spPr>
        <p:txBody>
          <a:bodyPr wrap="square">
            <a:spAutoFit/>
          </a:bodyPr>
          <a:lstStyle/>
          <a:p>
            <a:r>
              <a:rPr lang="fr-FR" dirty="0" smtClean="0"/>
              <a:t>On appelle interactions dans un écosystème les influences réciproques qu’exercent les éléments du milieu les uns sur les autres</a:t>
            </a:r>
            <a:endParaRPr lang="fr-FR" dirty="0"/>
          </a:p>
        </p:txBody>
      </p:sp>
      <p:sp>
        <p:nvSpPr>
          <p:cNvPr id="7" name="Rectangle 6"/>
          <p:cNvSpPr/>
          <p:nvPr/>
        </p:nvSpPr>
        <p:spPr>
          <a:xfrm>
            <a:off x="80255" y="4202676"/>
            <a:ext cx="3674596" cy="400110"/>
          </a:xfrm>
          <a:prstGeom prst="rect">
            <a:avLst/>
          </a:prstGeom>
        </p:spPr>
        <p:txBody>
          <a:bodyPr wrap="none">
            <a:spAutoFit/>
          </a:bodyPr>
          <a:lstStyle/>
          <a:p>
            <a:r>
              <a:rPr lang="fr-FR" sz="2000" b="1" dirty="0" smtClean="0">
                <a:latin typeface="Times New Roman" pitchFamily="18" charset="0"/>
                <a:cs typeface="Times New Roman" pitchFamily="18" charset="0"/>
              </a:rPr>
              <a:t>on définit trois (3) grands types</a:t>
            </a:r>
            <a:r>
              <a:rPr lang="fr-FR" sz="2000" b="1" dirty="0" smtClean="0"/>
              <a:t>:</a:t>
            </a:r>
            <a:endParaRPr lang="fr-FR" sz="2000" b="1" dirty="0"/>
          </a:p>
        </p:txBody>
      </p:sp>
      <p:sp>
        <p:nvSpPr>
          <p:cNvPr id="15361" name="Rectangle 1"/>
          <p:cNvSpPr>
            <a:spLocks noChangeArrowheads="1"/>
          </p:cNvSpPr>
          <p:nvPr/>
        </p:nvSpPr>
        <p:spPr bwMode="auto">
          <a:xfrm>
            <a:off x="0" y="4757750"/>
            <a:ext cx="7858148"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522288" algn="l"/>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L’influence du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biotope sur la biocénose</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L’influence de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biocénose sur le biotope</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L’influence des êtres vivants sur eux-mêmes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biocénose sur biocénose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785794"/>
            <a:ext cx="892971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AutoNum type="arabicPeriod"/>
              <a:tabLst>
                <a:tab pos="228600" algn="l"/>
                <a:tab pos="587375"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L’influence du biotope sur la biocénose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87375"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 se fait  à travers l’action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 climat </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(vent,  température,  </a:t>
            </a:r>
            <a:r>
              <a:rPr kumimoji="0" lang="fr-F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humidité,pluviométrie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lumière...)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 phénomènes géologiques </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et des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facteurs édaphiques </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(liés au sol). Cette influence a pour conséquence l’apparition d’adaptations morphologiques ou physiologiques, le maintien ou l’élimination des espèces vivantes, la migration.</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0" y="2285992"/>
            <a:ext cx="857252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tab pos="228600" algn="l"/>
                <a:tab pos="587375"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fr-FR"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L’influence de la biocénose sur le biotope: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87375"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Cette influence se manifeste par des actions de destruction, de modification ou d’édification (par la formation d’humus) du biotope par les êtres vivants.</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0" y="3286124"/>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AutoNum type="arabicPeriod"/>
              <a:tabLst>
                <a:tab pos="522288"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-L’influence des êtres vivants sur eux-mêmes: biocénose-biocénose ou</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interaction »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interactions entre les êtres vivants sont de deux ordres.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unes se produisent entre individus de la même espèce: ce sont des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relations interspécifiques, </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elle se manifeste à travers la lutte pour la conquête de l’espace, la nourriture : c’est la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compétition interspécifique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autres se produisent entre individus d’espèces différentes: ce sont des relations </a:t>
            </a:r>
            <a:r>
              <a:rPr kumimoji="0" lang="fr-F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intraspécifiques</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Ces interactions peuvent êtres nulles, favorables ou défavorables entre ces individus. On peut ainsi signaler : le neutralisme, la compétition, le commensalisme, la symbiose, le parasitisme, l’amensalisme, la prédation…</a:t>
            </a:r>
            <a:r>
              <a:rPr kumimoji="0" lang="fr-F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etc</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 y="1000108"/>
            <a:ext cx="8572560" cy="1631216"/>
          </a:xfrm>
          <a:prstGeom prst="rect">
            <a:avLst/>
          </a:prstGeom>
        </p:spPr>
        <p:txBody>
          <a:bodyPr wrap="square">
            <a:spAutoFit/>
          </a:bodyPr>
          <a:lstStyle/>
          <a:p>
            <a:r>
              <a:rPr lang="fr-FR" sz="2000" b="1" dirty="0" smtClean="0"/>
              <a:t> La biodiversité :</a:t>
            </a:r>
          </a:p>
          <a:p>
            <a:r>
              <a:rPr lang="fr-FR" sz="2000" dirty="0" smtClean="0"/>
              <a:t>expression désignant la variété et la diversité du monde vivant. Dans son sens le plus large, ce mot est quasi synonyme de « variété du monde vivant ».</a:t>
            </a:r>
          </a:p>
          <a:p>
            <a:r>
              <a:rPr lang="fr-FR" sz="2000" dirty="0" smtClean="0"/>
              <a:t>La </a:t>
            </a:r>
            <a:r>
              <a:rPr lang="fr-FR" sz="2000" dirty="0" smtClean="0"/>
              <a:t>diversité biologique est la diversité de toutes les formes du vivant. Elle est habituellement subdivisée en trois niveaux :</a:t>
            </a:r>
            <a:endParaRPr lang="fr-FR" sz="2000" dirty="0"/>
          </a:p>
        </p:txBody>
      </p:sp>
      <p:sp>
        <p:nvSpPr>
          <p:cNvPr id="17409" name="Rectangle 1"/>
          <p:cNvSpPr>
            <a:spLocks noChangeArrowheads="1"/>
          </p:cNvSpPr>
          <p:nvPr/>
        </p:nvSpPr>
        <p:spPr bwMode="auto">
          <a:xfrm>
            <a:off x="0" y="2786058"/>
            <a:ext cx="764383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65100"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diversité génétique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elle se définit par la variabilité des gènes au sein d’une même espèce ou d’une population. Elle est donc caractérisée par la différence de deux individus d’une même espèce ou sous-espèce (diversité </a:t>
            </a:r>
            <a:r>
              <a:rPr kumimoji="0" lang="fr-F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intraspécifique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3997115"/>
            <a:ext cx="821533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65100"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diversité spécifique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correspond à la diversité des espèces (diversité interspécifique). Ainsi, chaque groupe défini peut alors être caractérisé par le nombre des espèces qui le composent, voir taxinomie. Cependant, pour caractériser le nombre de plan d'organisation anatomique, il est préférable d'employer le terme de disparité.</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24"/>
            <a:ext cx="8858280" cy="3703255"/>
          </a:xfrm>
          <a:prstGeom prst="rect">
            <a:avLst/>
          </a:prstGeom>
          <a:noFill/>
          <a:ln w="9525">
            <a:noFill/>
            <a:miter lim="800000"/>
            <a:headEnd/>
            <a:tailEnd/>
          </a:ln>
          <a:effectLst/>
        </p:spPr>
        <p:txBody>
          <a:bodyPr vert="horz" wrap="square" lIns="825240" tIns="837936" rIns="825240" bIns="17774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65100" algn="l"/>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diversité </a:t>
            </a:r>
            <a:r>
              <a:rPr kumimoji="0" lang="fr-F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écosystémique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qui correspond à la diversité des écosystèmes présents sur Terre, des interactions des populations naturelles et de leurs environnements physiques. Selon les </a:t>
            </a:r>
            <a:r>
              <a:rPr kumimoji="0" lang="fr-F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Néo-Darwinistes</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gène est l'unité fondamentale de la sélection naturelle, donc de l'évolution, et certains, comme E.O. Wilson, estiment que la seule biodiversité « utile » est la diversité génétique. Cependant, en pratique, quand on étudie la biodiversité sur le terrain, l'espèce est l'unité la plus accessible.</a:t>
            </a:r>
          </a:p>
          <a:p>
            <a:pPr marL="0" marR="0" lvl="0" indent="0" algn="l" defTabSz="914400" rtl="0" eaLnBrk="0" fontAlgn="base" latinLnBrk="0" hangingPunct="0">
              <a:lnSpc>
                <a:spcPct val="100000"/>
              </a:lnSpc>
              <a:spcBef>
                <a:spcPct val="0"/>
              </a:spcBef>
              <a:spcAft>
                <a:spcPct val="0"/>
              </a:spcAft>
              <a:buClrTx/>
              <a:buSzTx/>
              <a:buFontTx/>
              <a:buNone/>
              <a:tabLst>
                <a:tab pos="165100" algn="l"/>
              </a:tabLst>
            </a:pP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3328990"/>
            <a:ext cx="87154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tab pos="561975" algn="l"/>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Exemples de quelques écosystèmes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61975"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formes générales qui se laissent facilement observer : La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rivière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tourbière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désert</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foret</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savane</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toundra</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etc</a:t>
            </a:r>
            <a:endPar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61975" algn="l"/>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Pct val="100000"/>
              <a:buFontTx/>
              <a:buChar char="•"/>
              <a:tabLst>
                <a:tab pos="561975" algn="l"/>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Foret :</a:t>
            </a:r>
            <a:endParaRPr kumimoji="0" lang="fr-FR"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61975"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Cet écosystème se caractérise par la prédominance des arbres de même que par la faune ‚la flore et les cycles écologiques (énergie, eau, carbone et les éléments nutritifs) qui leurs sont étroitement associes.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0" y="5640189"/>
            <a:ext cx="85010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Pct val="100000"/>
              <a:buFontTx/>
              <a:buChar char="•"/>
              <a:tabLst>
                <a:tab pos="561975" algn="l"/>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Rivière</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61975"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 d’eau moyennement important, à écoulement continu ou intermittent, suivant un tracé défini et se jetant dans un autre cours d’eau, un lac, une mer.</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000108"/>
            <a:ext cx="885828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Pct val="100000"/>
              <a:buFontTx/>
              <a:buChar char="•"/>
              <a:tabLst>
                <a:tab pos="522288" algn="l"/>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Tourbière </a:t>
            </a: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C’est un milieu humide où s’accumule de la tourbe à partir de végétaux morts.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L'eau stagnante crée un milieu dépourvu d’oxygène limitant les processus de décomposition de la litière.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Char char="•"/>
              <a:tabLst>
                <a:tab pos="522288" algn="l"/>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Désert</a:t>
            </a:r>
            <a:endParaRPr kumimoji="0" lang="fr-FR"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Chauds ou froids, les déserts recouvrent une grande surface sur notre planète.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Ces écosystèmes n’abritent qu’un très faible nombre d’espèces, essentiellement à cause des conditions difficiles de vie qui y règnent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températures extrêmes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faible quantité d’eau</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22288" algn="l"/>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fort ensoleillement</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0" y="4640057"/>
            <a:ext cx="5929338" cy="646331"/>
          </a:xfrm>
          <a:prstGeom prst="rect">
            <a:avLst/>
          </a:prstGeom>
        </p:spPr>
        <p:txBody>
          <a:bodyPr wrap="square">
            <a:spAutoFit/>
          </a:bodyPr>
          <a:lstStyle/>
          <a:p>
            <a:r>
              <a:rPr lang="fr-FR" b="1" dirty="0" smtClean="0"/>
              <a:t>Responsables du module : Dr. </a:t>
            </a:r>
            <a:r>
              <a:rPr lang="fr-FR" b="1" dirty="0" err="1" smtClean="0"/>
              <a:t>Tebbani</a:t>
            </a:r>
            <a:r>
              <a:rPr lang="fr-FR" b="1" dirty="0" smtClean="0"/>
              <a:t> </a:t>
            </a:r>
            <a:r>
              <a:rPr lang="fr-FR" b="1" dirty="0" err="1" smtClean="0"/>
              <a:t>Fethi</a:t>
            </a:r>
            <a:endParaRPr lang="fr-FR" b="1" dirty="0" smtClean="0"/>
          </a:p>
          <a:p>
            <a:r>
              <a:rPr lang="fr-FR" b="1" dirty="0" smtClean="0"/>
              <a:t>                     fethitebbani@gmail.com</a:t>
            </a:r>
            <a:endParaRPr lang="fr-F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864</Words>
  <Application>Microsoft Office PowerPoint</Application>
  <PresentationFormat>Affichage à l'écran (4:3)</PresentationFormat>
  <Paragraphs>60</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mtech</dc:creator>
  <cp:lastModifiedBy>mtech</cp:lastModifiedBy>
  <cp:revision>4</cp:revision>
  <dcterms:created xsi:type="dcterms:W3CDTF">2020-04-30T21:33:55Z</dcterms:created>
  <dcterms:modified xsi:type="dcterms:W3CDTF">2020-05-01T13:06:05Z</dcterms:modified>
</cp:coreProperties>
</file>